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sldIdLst>
    <p:sldId id="263" r:id="rId5"/>
    <p:sldId id="285" r:id="rId7"/>
    <p:sldId id="265" r:id="rId8"/>
    <p:sldId id="264" r:id="rId9"/>
  </p:sldIdLst>
  <p:sldSz cx="9144000" cy="6858000" type="screen4x3"/>
  <p:notesSz cx="6807200" cy="9939020"/>
  <p:custDataLst>
    <p:tags r:id="rId1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4747"/>
    <a:srgbClr val="F2F2F2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5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170" y="108"/>
      </p:cViewPr>
      <p:guideLst>
        <p:guide orient="horz" pos="1978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8.wmf"/><Relationship Id="rId4" Type="http://schemas.openxmlformats.org/officeDocument/2006/relationships/image" Target="../media/image5.wmf"/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96350-5695-47EC-8D49-77D0F9089290}" type="datetimeFigureOut">
              <a:rPr lang="ko-KR" altLang="en-US" smtClean="0"/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F573-257D-49C3-B04D-0C5B96D60017}" type="slidenum">
              <a:rPr lang="ko-KR" altLang="en-US" smtClean="0"/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dirty="0"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20EF6BB-C34E-4E57-A5B2-A0F6FC0A7B31}" type="slidenum">
              <a:rPr kumimoji="0" lang="ko-KR" altLang="en-US" smtClean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</a:fld>
            <a:endParaRPr kumimoji="0" lang="ko-KR" altLang="en-US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dirty="0"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20EF6BB-C34E-4E57-A5B2-A0F6FC0A7B31}" type="slidenum">
              <a:rPr kumimoji="0" lang="ko-KR" altLang="en-US" smtClean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</a:fld>
            <a:endParaRPr kumimoji="0" lang="ko-KR" altLang="en-US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dirty="0"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20EF6BB-C34E-4E57-A5B2-A0F6FC0A7B31}" type="slidenum">
              <a:rPr kumimoji="0" lang="ko-KR" altLang="en-US" smtClean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</a:fld>
            <a:endParaRPr kumimoji="0" lang="ko-KR" altLang="en-US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dirty="0"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20EF6BB-C34E-4E57-A5B2-A0F6FC0A7B31}" type="slidenum">
              <a:rPr kumimoji="0" lang="ko-KR" altLang="en-US" smtClean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</a:fld>
            <a:endParaRPr kumimoji="0" lang="ko-KR" altLang="en-US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5109A-35E1-4BF6-95D0-D72D9FE41621}" type="slidenum">
              <a:rPr kumimoji="1" lang="en-US" altLang="ko-KR" smtClean="0"/>
            </a:fld>
            <a:endParaRPr kumimoji="1"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50000"/>
              </a:spcBef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300" indent="0" algn="ctr">
              <a:buNone/>
              <a:defRPr sz="2165"/>
            </a:lvl2pPr>
            <a:lvl3pPr marL="990600" indent="0" algn="ctr">
              <a:buNone/>
              <a:defRPr sz="1950"/>
            </a:lvl3pPr>
            <a:lvl4pPr marL="1485900" indent="0" algn="ctr">
              <a:buNone/>
              <a:defRPr sz="1735"/>
            </a:lvl4pPr>
            <a:lvl5pPr marL="1981200" indent="0" algn="ctr">
              <a:buNone/>
              <a:defRPr sz="1735"/>
            </a:lvl5pPr>
            <a:lvl6pPr marL="2476500" indent="0" algn="ctr">
              <a:buNone/>
              <a:defRPr sz="1735"/>
            </a:lvl6pPr>
            <a:lvl7pPr marL="2971800" indent="0" algn="ctr">
              <a:buNone/>
              <a:defRPr sz="1735"/>
            </a:lvl7pPr>
            <a:lvl8pPr marL="3467100" indent="0" algn="ctr">
              <a:buNone/>
              <a:defRPr sz="1735"/>
            </a:lvl8pPr>
            <a:lvl9pPr marL="3962400" indent="0" algn="ctr">
              <a:buNone/>
              <a:defRPr sz="1735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fld id="{39FC7D6C-6900-4C69-A1B5-AE4E3907E18C}" type="datetimeFigureOut">
              <a:rPr lang="ko-KR" altLang="en-US"/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prstClr val="black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fld id="{60839528-E1AD-470F-91D9-A2CD06B297D4}" type="slidenum">
              <a:rPr lang="ko-KR" altLang="en-US"/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rgbClr val="000000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rgbClr val="000000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5109A-35E1-4BF6-95D0-D72D9FE41621}" type="slidenum">
              <a:rPr kumimoji="1" lang="en-US" altLang="ko-KR"/>
            </a:fld>
            <a:endParaRPr kumimoji="1" lang="en-US" altLang="ko-KR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69274" y="548680"/>
            <a:ext cx="884036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215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spcBef>
                <a:spcPct val="0"/>
              </a:spcBef>
              <a:defRPr kumimoji="0" sz="1290" b="0">
                <a:solidFill>
                  <a:srgbClr val="000000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defTabSz="843915" fontAlgn="base">
              <a:spcAft>
                <a:spcPct val="0"/>
              </a:spcAft>
              <a:defRPr/>
            </a:pPr>
            <a:endParaRPr lang="en-US" altLang="ko-KR" dirty="0"/>
          </a:p>
        </p:txBody>
      </p:sp>
      <p:sp>
        <p:nvSpPr>
          <p:cNvPr id="215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kumimoji="0" sz="1290" b="0">
                <a:solidFill>
                  <a:srgbClr val="000000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defTabSz="843915" fontAlgn="base">
              <a:spcAft>
                <a:spcPct val="0"/>
              </a:spcAft>
              <a:defRPr/>
            </a:pPr>
            <a:endParaRPr lang="en-US" altLang="ko-KR" dirty="0"/>
          </a:p>
        </p:txBody>
      </p:sp>
      <p:sp>
        <p:nvSpPr>
          <p:cNvPr id="215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>
                <a:solidFill>
                  <a:srgbClr val="000000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algn="r" defTabSz="843915" fontAlgn="base">
              <a:spcBef>
                <a:spcPct val="0"/>
              </a:spcBef>
              <a:spcAft>
                <a:spcPct val="0"/>
              </a:spcAft>
            </a:pPr>
            <a:fld id="{157B14E5-7FE2-41E3-866A-C96BD7FC6B3B}" type="slidenum">
              <a:rPr lang="en-US" altLang="ko-KR" sz="1290" smtClean="0"/>
            </a:fld>
            <a:endParaRPr lang="en-US" altLang="ko-KR" sz="12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5pPr>
      <a:lvl6pPr marL="422275" algn="ctr" rtl="0" eaLnBrk="1" fontAlgn="base" latinLnBrk="1" hangingPunct="1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6pPr>
      <a:lvl7pPr marL="843915" algn="ctr" rtl="0" eaLnBrk="1" fontAlgn="base" latinLnBrk="1" hangingPunct="1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7pPr>
      <a:lvl8pPr marL="1266190" algn="ctr" rtl="0" eaLnBrk="1" fontAlgn="base" latinLnBrk="1" hangingPunct="1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8pPr>
      <a:lvl9pPr marL="1688465" algn="ctr" rtl="0" eaLnBrk="1" fontAlgn="base" latinLnBrk="1" hangingPunct="1">
        <a:spcBef>
          <a:spcPct val="0"/>
        </a:spcBef>
        <a:spcAft>
          <a:spcPct val="0"/>
        </a:spcAft>
        <a:defRPr kumimoji="1" sz="406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9pPr>
    </p:titleStyle>
    <p:bodyStyle>
      <a:lvl1pPr marL="316230" indent="-31623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55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  <a:cs typeface="+mn-cs"/>
        </a:defRPr>
      </a:lvl1pPr>
      <a:lvl2pPr marL="685800" indent="-26352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2pPr>
      <a:lvl3pPr marL="1055370" indent="-21082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3pPr>
      <a:lvl4pPr marL="1477010" indent="-21082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45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4pPr>
      <a:lvl5pPr marL="1899285" indent="-21082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45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5pPr>
      <a:lvl6pPr marL="2320925" indent="-21082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845">
          <a:solidFill>
            <a:schemeClr val="tx1"/>
          </a:solidFill>
          <a:latin typeface="+mn-lt"/>
          <a:ea typeface="+mn-ea"/>
        </a:defRPr>
      </a:lvl6pPr>
      <a:lvl7pPr marL="2743200" indent="-21082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845">
          <a:solidFill>
            <a:schemeClr val="tx1"/>
          </a:solidFill>
          <a:latin typeface="+mn-lt"/>
          <a:ea typeface="+mn-ea"/>
        </a:defRPr>
      </a:lvl7pPr>
      <a:lvl8pPr marL="3165475" indent="-21082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845">
          <a:solidFill>
            <a:schemeClr val="tx1"/>
          </a:solidFill>
          <a:latin typeface="+mn-lt"/>
          <a:ea typeface="+mn-ea"/>
        </a:defRPr>
      </a:lvl8pPr>
      <a:lvl9pPr marL="3587115" indent="-21082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84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88465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843915" rtl="0" eaLnBrk="1" latinLnBrk="1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Gulim" panose="020B0600000101010101" pitchFamily="50" charset="-127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anose="020B0600000101010101" pitchFamily="50" charset="-127"/>
          <a:ea typeface="Gulim" panose="020B0600000101010101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8" Type="http://schemas.openxmlformats.org/officeDocument/2006/relationships/package" Target="../embeddings/Workbook4.xlsx"/><Relationship Id="rId7" Type="http://schemas.openxmlformats.org/officeDocument/2006/relationships/image" Target="../media/image3.wmf"/><Relationship Id="rId6" Type="http://schemas.openxmlformats.org/officeDocument/2006/relationships/package" Target="../embeddings/Workbook3.xlsx"/><Relationship Id="rId5" Type="http://schemas.openxmlformats.org/officeDocument/2006/relationships/image" Target="../media/image2.wmf"/><Relationship Id="rId4" Type="http://schemas.openxmlformats.org/officeDocument/2006/relationships/package" Target="../embeddings/Workbook2.xlsx"/><Relationship Id="rId3" Type="http://schemas.openxmlformats.org/officeDocument/2006/relationships/image" Target="../media/image1.wmf"/><Relationship Id="rId2" Type="http://schemas.openxmlformats.org/officeDocument/2006/relationships/oleObject" Target="../embeddings/Workbook1.xls"/><Relationship Id="rId18" Type="http://schemas.openxmlformats.org/officeDocument/2006/relationships/notesSlide" Target="../notesSlides/notesSlide1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7.png"/><Relationship Id="rId14" Type="http://schemas.openxmlformats.org/officeDocument/2006/relationships/tags" Target="../tags/tag3.xml"/><Relationship Id="rId13" Type="http://schemas.openxmlformats.org/officeDocument/2006/relationships/image" Target="../media/image6.png"/><Relationship Id="rId12" Type="http://schemas.openxmlformats.org/officeDocument/2006/relationships/tags" Target="../tags/tag2.xml"/><Relationship Id="rId11" Type="http://schemas.openxmlformats.org/officeDocument/2006/relationships/image" Target="../media/image5.wmf"/><Relationship Id="rId10" Type="http://schemas.openxmlformats.org/officeDocument/2006/relationships/oleObject" Target="../embeddings/Workbook5.xls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Workbook8.xlsx"/><Relationship Id="rId8" Type="http://schemas.openxmlformats.org/officeDocument/2006/relationships/tags" Target="../tags/tag7.xml"/><Relationship Id="rId7" Type="http://schemas.openxmlformats.org/officeDocument/2006/relationships/image" Target="../media/image4.wmf"/><Relationship Id="rId6" Type="http://schemas.openxmlformats.org/officeDocument/2006/relationships/package" Target="../embeddings/Workbook7.xlsx"/><Relationship Id="rId5" Type="http://schemas.openxmlformats.org/officeDocument/2006/relationships/tags" Target="../tags/tag6.xml"/><Relationship Id="rId4" Type="http://schemas.openxmlformats.org/officeDocument/2006/relationships/image" Target="../media/image2.wmf"/><Relationship Id="rId3" Type="http://schemas.openxmlformats.org/officeDocument/2006/relationships/package" Target="../embeddings/Workbook6.xlsx"/><Relationship Id="rId24" Type="http://schemas.openxmlformats.org/officeDocument/2006/relationships/notesSlide" Target="../notesSlides/notesSlide2.xml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20" Type="http://schemas.openxmlformats.org/officeDocument/2006/relationships/tags" Target="../tags/tag11.xml"/><Relationship Id="rId2" Type="http://schemas.openxmlformats.org/officeDocument/2006/relationships/tags" Target="../tags/tag5.xml"/><Relationship Id="rId19" Type="http://schemas.openxmlformats.org/officeDocument/2006/relationships/image" Target="../media/image7.png"/><Relationship Id="rId18" Type="http://schemas.openxmlformats.org/officeDocument/2006/relationships/tags" Target="../tags/tag10.xml"/><Relationship Id="rId17" Type="http://schemas.openxmlformats.org/officeDocument/2006/relationships/image" Target="../media/image8.wmf"/><Relationship Id="rId16" Type="http://schemas.openxmlformats.org/officeDocument/2006/relationships/package" Target="../embeddings/Workbook11.xlsx"/><Relationship Id="rId15" Type="http://schemas.openxmlformats.org/officeDocument/2006/relationships/image" Target="../media/image5.wmf"/><Relationship Id="rId14" Type="http://schemas.openxmlformats.org/officeDocument/2006/relationships/oleObject" Target="../embeddings/Workbook10.xls"/><Relationship Id="rId13" Type="http://schemas.openxmlformats.org/officeDocument/2006/relationships/tags" Target="../tags/tag9.xml"/><Relationship Id="rId12" Type="http://schemas.openxmlformats.org/officeDocument/2006/relationships/package" Target="../embeddings/Workbook9.xlsx"/><Relationship Id="rId11" Type="http://schemas.openxmlformats.org/officeDocument/2006/relationships/tags" Target="../tags/tag8.xml"/><Relationship Id="rId10" Type="http://schemas.openxmlformats.org/officeDocument/2006/relationships/image" Target="../media/image3.wmf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10.wmf"/><Relationship Id="rId7" Type="http://schemas.openxmlformats.org/officeDocument/2006/relationships/package" Target="../embeddings/Workbook14.xlsx"/><Relationship Id="rId6" Type="http://schemas.openxmlformats.org/officeDocument/2006/relationships/image" Target="../media/image9.wmf"/><Relationship Id="rId5" Type="http://schemas.openxmlformats.org/officeDocument/2006/relationships/package" Target="../embeddings/Workbook13.xlsx"/><Relationship Id="rId4" Type="http://schemas.openxmlformats.org/officeDocument/2006/relationships/image" Target="../media/image2.wmf"/><Relationship Id="rId3" Type="http://schemas.openxmlformats.org/officeDocument/2006/relationships/package" Target="../embeddings/Workbook12.xlsx"/><Relationship Id="rId2" Type="http://schemas.openxmlformats.org/officeDocument/2006/relationships/tags" Target="../tags/tag13.xml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Workbook16.xlsx"/><Relationship Id="rId8" Type="http://schemas.openxmlformats.org/officeDocument/2006/relationships/tags" Target="../tags/tag19.xml"/><Relationship Id="rId7" Type="http://schemas.openxmlformats.org/officeDocument/2006/relationships/image" Target="../media/image3.wmf"/><Relationship Id="rId6" Type="http://schemas.openxmlformats.org/officeDocument/2006/relationships/package" Target="../embeddings/Workbook15.xlsx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2.png"/><Relationship Id="rId21" Type="http://schemas.openxmlformats.org/officeDocument/2006/relationships/notesSlide" Target="../notesSlides/notesSlide4.xml"/><Relationship Id="rId20" Type="http://schemas.openxmlformats.org/officeDocument/2006/relationships/vmlDrawing" Target="../drawings/vmlDrawing4.vml"/><Relationship Id="rId2" Type="http://schemas.openxmlformats.org/officeDocument/2006/relationships/tags" Target="../tags/tag16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13.wmf"/><Relationship Id="rId17" Type="http://schemas.openxmlformats.org/officeDocument/2006/relationships/package" Target="../embeddings/Workbook20.xlsx"/><Relationship Id="rId16" Type="http://schemas.openxmlformats.org/officeDocument/2006/relationships/package" Target="../embeddings/Workbook19.xlsx"/><Relationship Id="rId15" Type="http://schemas.openxmlformats.org/officeDocument/2006/relationships/tags" Target="../tags/tag22.xml"/><Relationship Id="rId14" Type="http://schemas.openxmlformats.org/officeDocument/2006/relationships/image" Target="../media/image4.wmf"/><Relationship Id="rId13" Type="http://schemas.openxmlformats.org/officeDocument/2006/relationships/package" Target="../embeddings/Workbook18.xlsx"/><Relationship Id="rId12" Type="http://schemas.openxmlformats.org/officeDocument/2006/relationships/tags" Target="../tags/tag21.xml"/><Relationship Id="rId11" Type="http://schemas.openxmlformats.org/officeDocument/2006/relationships/package" Target="../embeddings/Workbook17.xlsx"/><Relationship Id="rId10" Type="http://schemas.openxmlformats.org/officeDocument/2006/relationships/tags" Target="../tags/tag20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306388" y="633413"/>
            <a:ext cx="85550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1" name="Text Box 36"/>
          <p:cNvSpPr txBox="1">
            <a:spLocks noChangeArrowheads="1"/>
          </p:cNvSpPr>
          <p:nvPr/>
        </p:nvSpPr>
        <p:spPr bwMode="auto">
          <a:xfrm>
            <a:off x="0" y="115888"/>
            <a:ext cx="759633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Die Management Process</a:t>
            </a:r>
            <a:endParaRPr lang="en-US" sz="2400" b="1" u="sng" dirty="0">
              <a:solidFill>
                <a:srgbClr val="7F7F7F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6388" y="1222411"/>
          <a:ext cx="8533765" cy="4349750"/>
        </p:xfrm>
        <a:graphic>
          <a:graphicData uri="http://schemas.openxmlformats.org/drawingml/2006/table">
            <a:tbl>
              <a:tblPr/>
              <a:tblGrid>
                <a:gridCol w="413458"/>
                <a:gridCol w="5370195"/>
                <a:gridCol w="2515651"/>
              </a:tblGrid>
              <a:tr h="501120">
                <a:tc>
                  <a:txBody>
                    <a:bodyPr/>
                    <a:lstStyle>
                      <a:lvl1pPr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NO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Check List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File Attaments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510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Establish a daily mold inspection based on set standards, visually inspect the condition of casting molds, and document findings on a mold maintenance record sheet.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762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When the issues are detected during visual inspections, the mold supervisor is to be notified. Upon confirmation of the tool's condition, the mold is maintained according to daily inspection standards.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225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Establish 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a 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mold history card and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 a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 mold life management table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762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To prevent mold loss: Establish a mold assembly checklist to avoid missing or leftover items.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 bwMode="auto">
          <a:xfrm>
            <a:off x="306388" y="771070"/>
            <a:ext cx="864096" cy="2880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현대하모니 L" panose="02020603020101020101" pitchFamily="18" charset="-127"/>
                <a:ea typeface="현대하모니 L" panose="02020603020101020101" pitchFamily="18" charset="-127"/>
              </a:rPr>
              <a:t>1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259840" y="774065"/>
            <a:ext cx="7346315" cy="2882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Die</a:t>
            </a:r>
            <a:r>
              <a:rPr kumimoji="1" lang="ko-KR" altLang="en-US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routine </a:t>
            </a:r>
            <a:r>
              <a:rPr kumimoji="1" lang="en-US" altLang="ko-KR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inspection</a:t>
            </a:r>
            <a:endParaRPr kumimoji="1" lang="en-US" altLang="ko-KR" sz="14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28715" y="1844675"/>
          <a:ext cx="1056005" cy="72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showAsIcon="1" r:id="rId2" imgW="971550" imgH="666750" progId="Excel.Sheet.8">
                  <p:embed/>
                </p:oleObj>
              </mc:Choice>
              <mc:Fallback>
                <p:oleObj name="" showAsIcon="1" r:id="rId2" imgW="971550" imgH="666750" progId="Excel.Sheet.8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28715" y="1844675"/>
                        <a:ext cx="1056005" cy="72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2360" y="1844675"/>
          <a:ext cx="1051560" cy="72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showAsIcon="1" r:id="rId4" imgW="971550" imgH="666750" progId="Excel.Sheet.12">
                  <p:embed/>
                </p:oleObj>
              </mc:Choice>
              <mc:Fallback>
                <p:oleObj name="" showAsIcon="1" r:id="rId4" imgW="971550" imgH="666750" progId="Excel.Sheet.12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360" y="1844675"/>
                        <a:ext cx="1051560" cy="721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28715" y="3780790"/>
          <a:ext cx="962025" cy="6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6" imgW="971550" imgH="666750" progId="Excel.Sheet.12">
                  <p:embed/>
                </p:oleObj>
              </mc:Choice>
              <mc:Fallback>
                <p:oleObj name="" showAsIcon="1" r:id="rId6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8715" y="3780790"/>
                        <a:ext cx="962025" cy="66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2360" y="3777615"/>
          <a:ext cx="98171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showAsIcon="1" r:id="rId8" imgW="971550" imgH="666750" progId="Excel.Sheet.12">
                  <p:embed/>
                </p:oleObj>
              </mc:Choice>
              <mc:Fallback>
                <p:oleObj name="" showAsIcon="1" r:id="rId8" imgW="971550" imgH="666750" progId="Excel.Shee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2360" y="3777615"/>
                        <a:ext cx="981710" cy="67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28715" y="4589780"/>
          <a:ext cx="939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0" imgW="971550" imgH="666750" progId="Excel.Sheet.8">
                  <p:embed/>
                </p:oleObj>
              </mc:Choice>
              <mc:Fallback>
                <p:oleObj name="" showAsIcon="1" r:id="rId10" imgW="971550" imgH="666750" progId="Excel.Shee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8715" y="4589780"/>
                        <a:ext cx="9398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04660" y="2708910"/>
            <a:ext cx="122428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52360" y="4589780"/>
            <a:ext cx="1021715" cy="644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306388" y="633413"/>
            <a:ext cx="85550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1" name="Text Box 36"/>
          <p:cNvSpPr txBox="1">
            <a:spLocks noChangeArrowheads="1"/>
          </p:cNvSpPr>
          <p:nvPr/>
        </p:nvSpPr>
        <p:spPr bwMode="auto">
          <a:xfrm>
            <a:off x="0" y="115888"/>
            <a:ext cx="759633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  <a:sym typeface="+mn-ea"/>
              </a:rPr>
              <a:t>Die Management Process</a:t>
            </a:r>
            <a:endParaRPr lang="en-US" sz="2400" b="1" u="sng" dirty="0">
              <a:solidFill>
                <a:srgbClr val="7F7F7F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400" b="1" u="sng" dirty="0">
              <a:solidFill>
                <a:srgbClr val="7F7F7F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5190" y="1249710"/>
          <a:ext cx="8533765" cy="4839335"/>
        </p:xfrm>
        <a:graphic>
          <a:graphicData uri="http://schemas.openxmlformats.org/drawingml/2006/table">
            <a:tbl>
              <a:tblPr/>
              <a:tblGrid>
                <a:gridCol w="413385"/>
                <a:gridCol w="5405755"/>
                <a:gridCol w="2506199"/>
              </a:tblGrid>
              <a:tr h="478398">
                <a:tc>
                  <a:txBody>
                    <a:bodyPr/>
                    <a:lstStyle>
                      <a:lvl1pPr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NO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Check List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File Attaments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3540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dirty="0">
                          <a:latin typeface="현대하모니 L" panose="02020603020101020101" pitchFamily="18" charset="-127"/>
                          <a:sym typeface="+mn-ea"/>
                        </a:rPr>
                        <a:t>Establish regular mold inspection according to mold inspection standards, visually check the status of the casting model and record it on the mold maintenance record sheet</a:t>
                      </a:r>
                      <a:r>
                        <a:rPr lang="en-US" sz="1000" dirty="0">
                          <a:latin typeface="현대하모니 L" panose="02020603020101020101" pitchFamily="18" charset="-127"/>
                          <a:sym typeface="+mn-ea"/>
                        </a:rPr>
                        <a:t>.</a:t>
                      </a:r>
                      <a:endParaRPr lang="en-US" sz="1000" dirty="0">
                        <a:latin typeface="현대하모니 L" panose="02020603020101020101" pitchFamily="18" charset="-127"/>
                        <a:sym typeface="+mn-ea"/>
                      </a:endParaRPr>
                    </a:p>
                    <a:p>
                      <a:pPr marL="762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sz="1000" dirty="0">
                        <a:latin typeface="현대하모니 L" panose="02020603020101020101" pitchFamily="18" charset="-127"/>
                        <a:sym typeface="+mn-ea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dirty="0">
                          <a:latin typeface="현대하모니 L" panose="02020603020101020101" pitchFamily="18" charset="-127"/>
                          <a:sym typeface="+mn-ea"/>
                        </a:rPr>
                        <a:t>Establish </a:t>
                      </a:r>
                      <a:r>
                        <a:rPr lang="en-US" sz="1000" dirty="0">
                          <a:latin typeface="현대하모니 L" panose="02020603020101020101" pitchFamily="18" charset="-127"/>
                          <a:sym typeface="+mn-ea"/>
                        </a:rPr>
                        <a:t>a </a:t>
                      </a:r>
                      <a:r>
                        <a:rPr sz="1000" dirty="0">
                          <a:latin typeface="현대하모니 L" panose="02020603020101020101" pitchFamily="18" charset="-127"/>
                          <a:sym typeface="+mn-ea"/>
                        </a:rPr>
                        <a:t>mold history card and </a:t>
                      </a:r>
                      <a:r>
                        <a:rPr lang="en-US" sz="1000" dirty="0">
                          <a:latin typeface="현대하모니 L" panose="02020603020101020101" pitchFamily="18" charset="-127"/>
                          <a:sym typeface="+mn-ea"/>
                        </a:rPr>
                        <a:t>a </a:t>
                      </a:r>
                      <a:r>
                        <a:rPr sz="1000" dirty="0">
                          <a:latin typeface="현대하모니 L" panose="02020603020101020101" pitchFamily="18" charset="-127"/>
                          <a:sym typeface="+mn-ea"/>
                        </a:rPr>
                        <a:t>mold life management table</a:t>
                      </a:r>
                      <a:r>
                        <a:rPr lang="en-US" sz="1000" dirty="0">
                          <a:latin typeface="현대하모니 L" panose="02020603020101020101" pitchFamily="18" charset="-127"/>
                          <a:sym typeface="+mn-ea"/>
                        </a:rPr>
                        <a:t>.</a:t>
                      </a:r>
                      <a:endParaRPr lang="en-US" sz="1000" dirty="0">
                        <a:latin typeface="현대하모니 L" panose="02020603020101020101" pitchFamily="18" charset="-127"/>
                        <a:sym typeface="+mn-ea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439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Cumulative count management: The mold is regularly checked every 10K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Regular maintenance every 50K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Establish a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 routine mold maintenance record card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2941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Prevent mold assembly from missing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To prevent mold loss: Establish a mold assembly checklist to prevent missing or remaining items.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 bwMode="auto">
          <a:xfrm>
            <a:off x="306388" y="771070"/>
            <a:ext cx="864096" cy="2880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현대하모니 L" panose="02020603020101020101" pitchFamily="18" charset="-127"/>
                <a:ea typeface="현대하모니 L" panose="02020603020101020101" pitchFamily="18" charset="-127"/>
              </a:rPr>
              <a:t>2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259840" y="774065"/>
            <a:ext cx="7337425" cy="2882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+mn-ea"/>
              </a:rPr>
              <a:t>Die</a:t>
            </a:r>
            <a:r>
              <a:rPr kumimoji="1" lang="ko-KR" altLang="en-US" sz="14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+mn-ea"/>
              </a:rPr>
              <a:t> routine </a:t>
            </a:r>
            <a:r>
              <a:rPr kumimoji="1" lang="en-US" altLang="ko-KR" sz="14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+mn-ea"/>
              </a:rPr>
              <a:t>inspection</a:t>
            </a:r>
            <a:endParaRPr kumimoji="1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72225" y="1844675"/>
          <a:ext cx="919480" cy="63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showAsIcon="1" r:id="rId3" imgW="971550" imgH="666750" progId="Excel.Sheet.12">
                  <p:embed/>
                </p:oleObj>
              </mc:Choice>
              <mc:Fallback>
                <p:oleObj name="" showAsIcon="1" r:id="rId3" imgW="971550" imgH="666750" progId="Excel.Sheet.12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25" y="1844675"/>
                        <a:ext cx="919480" cy="63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452360" y="1844040"/>
          <a:ext cx="894715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showAsIcon="1" r:id="rId6" imgW="971550" imgH="666750" progId="Excel.Sheet.12">
                  <p:embed/>
                </p:oleObj>
              </mc:Choice>
              <mc:Fallback>
                <p:oleObj name="" showAsIcon="1" r:id="rId6" imgW="971550" imgH="666750" progId="Excel.Shee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2360" y="1844040"/>
                        <a:ext cx="894715" cy="61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372225" y="2637155"/>
          <a:ext cx="950595" cy="65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9" imgW="971550" imgH="666750" progId="Excel.Sheet.12">
                  <p:embed/>
                </p:oleObj>
              </mc:Choice>
              <mc:Fallback>
                <p:oleObj name="" showAsIcon="1" r:id="rId9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2225" y="2637155"/>
                        <a:ext cx="950595" cy="65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6372225" y="3736340"/>
          <a:ext cx="982345" cy="67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showAsIcon="1" r:id="rId12" imgW="971550" imgH="666750" progId="Excel.Sheet.12">
                  <p:embed/>
                </p:oleObj>
              </mc:Choice>
              <mc:Fallback>
                <p:oleObj name="" showAsIcon="1" r:id="rId12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2225" y="3736340"/>
                        <a:ext cx="982345" cy="67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7524750" y="5109210"/>
          <a:ext cx="932180" cy="63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4" imgW="971550" imgH="666750" progId="Excel.Sheet.8">
                  <p:embed/>
                </p:oleObj>
              </mc:Choice>
              <mc:Fallback>
                <p:oleObj name="" showAsIcon="1" r:id="rId14" imgW="971550" imgH="666750" progId="Excel.Shee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4750" y="5109210"/>
                        <a:ext cx="932180" cy="639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2360" y="3736340"/>
          <a:ext cx="983615" cy="67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16" imgW="971550" imgH="666750" progId="Excel.Sheet.12">
                  <p:embed/>
                </p:oleObj>
              </mc:Choice>
              <mc:Fallback>
                <p:oleObj name="" showAsIcon="1" r:id="rId16" imgW="971550" imgH="666750" progId="Excel.Sheet.12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52360" y="3736340"/>
                        <a:ext cx="983615" cy="67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300470" y="5085080"/>
            <a:ext cx="114173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469505" y="2564765"/>
            <a:ext cx="964565" cy="661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306388" y="633413"/>
            <a:ext cx="85550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1" name="Text Box 36"/>
          <p:cNvSpPr txBox="1">
            <a:spLocks noChangeArrowheads="1"/>
          </p:cNvSpPr>
          <p:nvPr/>
        </p:nvSpPr>
        <p:spPr bwMode="auto">
          <a:xfrm>
            <a:off x="0" y="115888"/>
            <a:ext cx="759633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  <a:sym typeface="+mn-ea"/>
              </a:rPr>
              <a:t>Die Management Process</a:t>
            </a:r>
            <a:endParaRPr lang="en-US" altLang="ko-KR" sz="2400" b="1" u="sng" dirty="0">
              <a:solidFill>
                <a:srgbClr val="7F7F7F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6388" y="1222411"/>
          <a:ext cx="8533765" cy="3157220"/>
        </p:xfrm>
        <a:graphic>
          <a:graphicData uri="http://schemas.openxmlformats.org/drawingml/2006/table">
            <a:tbl>
              <a:tblPr/>
              <a:tblGrid>
                <a:gridCol w="413458"/>
                <a:gridCol w="5539105"/>
                <a:gridCol w="2372776"/>
              </a:tblGrid>
              <a:tr h="501120">
                <a:tc>
                  <a:txBody>
                    <a:bodyPr/>
                    <a:lstStyle>
                      <a:lvl1pPr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NO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Check List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File Attaments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2835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Establish a mold </a:t>
                      </a:r>
                      <a:r>
                        <a:rPr lang="en-US" altLang="ko-KR" sz="1000" dirty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maintenance</a:t>
                      </a:r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plan.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3370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Set up parts list and replacement parts record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 bwMode="auto">
          <a:xfrm>
            <a:off x="306388" y="771070"/>
            <a:ext cx="864096" cy="2880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현대하모니 L" panose="02020603020101020101" pitchFamily="18" charset="-127"/>
                <a:ea typeface="현대하모니 L" panose="02020603020101020101" pitchFamily="18" charset="-127"/>
              </a:rPr>
              <a:t>3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259840" y="774065"/>
            <a:ext cx="7347585" cy="2882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Die</a:t>
            </a:r>
            <a:r>
              <a:rPr kumimoji="1" lang="ko-KR" altLang="en-US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Conservation Repair</a:t>
            </a:r>
            <a:endParaRPr kumimoji="1" lang="ko-KR" altLang="en-US" sz="14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524750" y="2924810"/>
          <a:ext cx="902970" cy="61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showAsIcon="1" r:id="rId3" imgW="971550" imgH="666750" progId="Excel.Sheet.12">
                  <p:embed/>
                </p:oleObj>
              </mc:Choice>
              <mc:Fallback>
                <p:oleObj name="" showAsIcon="1" r:id="rId3" imgW="971550" imgH="666750" progId="Excel.Sheet.12">
                  <p:embed/>
                  <p:pic>
                    <p:nvPicPr>
                      <p:cNvPr id="0" name="图片 30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0" y="2924810"/>
                        <a:ext cx="902970" cy="61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20560" y="1917065"/>
          <a:ext cx="1004570" cy="68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showAsIcon="1" r:id="rId5" imgW="971550" imgH="666750" progId="Excel.Sheet.12">
                  <p:embed/>
                </p:oleObj>
              </mc:Choice>
              <mc:Fallback>
                <p:oleObj name="" showAsIcon="1" r:id="rId5" imgW="971550" imgH="666750" progId="Excel.Shee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0560" y="1917065"/>
                        <a:ext cx="1004570" cy="689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72225" y="2924810"/>
          <a:ext cx="902335" cy="61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showAsIcon="1" r:id="rId7" imgW="971550" imgH="666750" progId="Excel.Sheet.12">
                  <p:embed/>
                </p:oleObj>
              </mc:Choice>
              <mc:Fallback>
                <p:oleObj name="" showAsIcon="1" r:id="rId7" imgW="971550" imgH="666750" progId="Excel.Sheet.12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2225" y="2924810"/>
                        <a:ext cx="902335" cy="61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48805" y="3658870"/>
            <a:ext cx="1007745" cy="671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306388" y="633413"/>
            <a:ext cx="85550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1" name="Text Box 36"/>
          <p:cNvSpPr txBox="1">
            <a:spLocks noChangeArrowheads="1"/>
          </p:cNvSpPr>
          <p:nvPr/>
        </p:nvSpPr>
        <p:spPr bwMode="auto">
          <a:xfrm>
            <a:off x="0" y="115888"/>
            <a:ext cx="759633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  <a:sym typeface="+mn-ea"/>
              </a:rPr>
              <a:t>Die Management Process</a:t>
            </a:r>
            <a:endParaRPr lang="en-US" altLang="ko-KR" sz="2400" b="1" u="sng" dirty="0">
              <a:solidFill>
                <a:srgbClr val="7F7F7F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6388" y="1222411"/>
          <a:ext cx="8533765" cy="5182870"/>
        </p:xfrm>
        <a:graphic>
          <a:graphicData uri="http://schemas.openxmlformats.org/drawingml/2006/table">
            <a:tbl>
              <a:tblPr/>
              <a:tblGrid>
                <a:gridCol w="413458"/>
                <a:gridCol w="5358130"/>
                <a:gridCol w="2553751"/>
              </a:tblGrid>
              <a:tr h="501120">
                <a:tc>
                  <a:txBody>
                    <a:bodyPr/>
                    <a:lstStyle>
                      <a:lvl1pPr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9568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956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NO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Check List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sym typeface="+mn-ea"/>
                        </a:rPr>
                        <a:t>File Attaments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Manage the storage status of molds, repair history and keep records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276">
                <a:tc>
                  <a:txBody>
                    <a:bodyPr/>
                    <a:lstStyle/>
                    <a:p>
                      <a:pPr marL="0" marR="0" lvl="0" indent="0" algn="ctr" defTabSz="99568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When molds are not 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in use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, they are 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stored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 on the mold rack for management and maintenance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Set up 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a </a:t>
                      </a:r>
                      <a:r>
                        <a:rPr sz="1000" dirty="0">
                          <a:latin typeface="현대하모니 L" panose="02020603020101020101" pitchFamily="18" charset="-127"/>
                          <a:sym typeface="+mn-ea"/>
                        </a:rPr>
                        <a:t>ledger</a:t>
                      </a:r>
                      <a:r>
                        <a:rPr lang="en-US" sz="1000" dirty="0">
                          <a:latin typeface="현대하모니 L" panose="02020603020101020101" pitchFamily="18" charset="-127"/>
                          <a:sym typeface="+mn-ea"/>
                        </a:rPr>
                        <a:t> for 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mold management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185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</a:t>
                      </a:r>
                      <a:endParaRPr lang="ko-KR" altLang="en-US" sz="100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lang="zh-CN" altLang="ko-KR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宋体" panose="02010600030101010101" pitchFamily="2" charset="-122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lang="zh-CN" altLang="ko-KR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宋体" panose="02010600030101010101" pitchFamily="2" charset="-122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ko-KR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Mold profile attached with a name plate number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ko-KR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 </a:t>
                      </a:r>
                      <a:endParaRPr lang="zh-CN" altLang="ko-KR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宋体" panose="02010600030101010101" pitchFamily="2" charset="-122"/>
                      </a:endParaRPr>
                    </a:p>
                    <a:p>
                      <a:pPr marL="762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zh-CN" altLang="ko-KR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宋体" panose="02010600030101010101" pitchFamily="2" charset="-122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Confirm mold custody, status quo of the management by using the nameplate number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, </a:t>
                      </a:r>
                      <a:r>
                        <a:rPr lang="zh-CN" altLang="ko-KR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maintenance/inspection by same nameplate number management status in the confirmation record card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  <a:ea typeface="宋体" panose="02010600030101010101" pitchFamily="2" charset="-122"/>
                        </a:rPr>
                        <a:t>.</a:t>
                      </a:r>
                      <a:endParaRPr lang="en-US" altLang="zh-CN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宋体" panose="02010600030101010101" pitchFamily="2" charset="-122"/>
                      </a:endParaRPr>
                    </a:p>
                    <a:p>
                      <a:pPr marL="762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  <a:ea typeface="宋体" panose="02010600030101010101" pitchFamily="2" charset="-122"/>
                      </a:endParaRPr>
                    </a:p>
                  </a:txBody>
                  <a:tcPr marL="84407" marR="84407" marT="42211" marB="422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</a:t>
                      </a:r>
                      <a:endParaRPr lang="ko-KR" altLang="en-US" sz="100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Mold cleaning: The current mold maintenance has a clean action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Plan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 to establish mold cleaning stations and management standards within six months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.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ko-KR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</a:t>
                      </a:r>
                      <a:endParaRPr lang="ko-KR" altLang="en-US" sz="100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4" marR="36004" marT="42218" marB="42218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Establish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 a 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management ledger for abandoned mold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s.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  <a:p>
                      <a:pPr marL="179070" marR="0" lvl="0" indent="-1714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sz="1000" b="0" i="0" dirty="0">
                          <a:solidFill>
                            <a:schemeClr val="tx1"/>
                          </a:solidFill>
                          <a:latin typeface="현대하모니 L" panose="02020603020101020101" pitchFamily="18" charset="-127"/>
                        </a:rPr>
                        <a:t>Implement storage treatment for waste molds.</a:t>
                      </a:r>
                      <a:endParaRPr sz="1000" b="0" i="0" dirty="0">
                        <a:solidFill>
                          <a:schemeClr val="tx1"/>
                        </a:solidFill>
                        <a:latin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ko-KR" altLang="en-US" sz="1000" b="0" i="0" dirty="0">
                        <a:solidFill>
                          <a:srgbClr val="474747"/>
                        </a:solidFill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84407" marR="84407" marT="42211" marB="42211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 bwMode="auto">
          <a:xfrm>
            <a:off x="306388" y="771070"/>
            <a:ext cx="864096" cy="2880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현대하모니 L" panose="02020603020101020101" pitchFamily="18" charset="-127"/>
                <a:ea typeface="현대하모니 L" panose="02020603020101020101" pitchFamily="18" charset="-127"/>
              </a:rPr>
              <a:t>4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259840" y="774065"/>
            <a:ext cx="7372350" cy="2882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ko-KR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Die</a:t>
            </a:r>
            <a:r>
              <a:rPr kumimoji="1" lang="ko-KR" altLang="en-US" sz="14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Lifecycle Management</a:t>
            </a:r>
            <a:endParaRPr kumimoji="1" lang="ko-KR" altLang="en-US" sz="14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56325" y="2637155"/>
            <a:ext cx="1075690" cy="7924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8805" y="4237990"/>
            <a:ext cx="735965" cy="54229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300470" y="1838325"/>
          <a:ext cx="95186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showAsIcon="1" r:id="rId6" imgW="971550" imgH="666750" progId="Excel.Sheet.12">
                  <p:embed/>
                </p:oleObj>
              </mc:Choice>
              <mc:Fallback>
                <p:oleObj name="" showAsIcon="1" r:id="rId6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470" y="1838325"/>
                        <a:ext cx="95186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7380605" y="2656205"/>
          <a:ext cx="114109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showAsIcon="1" r:id="rId9" imgW="971550" imgH="666750" progId="Excel.Sheet.12">
                  <p:embed/>
                </p:oleObj>
              </mc:Choice>
              <mc:Fallback>
                <p:oleObj name="" showAsIcon="1" r:id="rId9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0605" y="2656205"/>
                        <a:ext cx="114109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389370" y="3644900"/>
          <a:ext cx="862965" cy="59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showAsIcon="1" r:id="rId11" imgW="971550" imgH="666750" progId="Excel.Sheet.12">
                  <p:embed/>
                </p:oleObj>
              </mc:Choice>
              <mc:Fallback>
                <p:oleObj name="" showAsIcon="1" r:id="rId11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9370" y="3644900"/>
                        <a:ext cx="862965" cy="59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7452360" y="3604260"/>
          <a:ext cx="849630" cy="58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showAsIcon="1" r:id="rId13" imgW="971550" imgH="666750" progId="Excel.Sheet.12">
                  <p:embed/>
                </p:oleObj>
              </mc:Choice>
              <mc:Fallback>
                <p:oleObj name="" showAsIcon="1" r:id="rId13" imgW="971550" imgH="666750" progId="Excel.Shee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52360" y="3604260"/>
                        <a:ext cx="849630" cy="583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6876415" y="5877560"/>
          <a:ext cx="990600" cy="6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showAsIcon="1" r:id="rId16" imgW="971550" imgH="666750" progId="Excel.Sheet.12">
                  <p:embed/>
                </p:oleObj>
              </mc:Choice>
              <mc:Fallback>
                <p:oleObj name="" showAsIcon="1" r:id="rId16" imgW="971550" imgH="666750" progId="Excel.Shee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76415" y="5877560"/>
                        <a:ext cx="990600" cy="6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2360" y="1863725"/>
          <a:ext cx="91503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showAsIcon="1" r:id="rId17" imgW="971550" imgH="666750" progId="Excel.Sheet.12">
                  <p:embed/>
                </p:oleObj>
              </mc:Choice>
              <mc:Fallback>
                <p:oleObj name="" showAsIcon="1" r:id="rId17" imgW="971550" imgH="666750" progId="Excel.Sheet.12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52360" y="1863725"/>
                        <a:ext cx="91503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NmZjYmViZTI1YzJlYTQwNTRiODYyNzU1M2YwNzQxMz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6_기본 디자인">
  <a:themeElements>
    <a:clrScheme name="6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6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기본 디자인">
  <a:themeElements>
    <a:clrScheme name="사용자 지정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WPS 演示</Application>
  <PresentationFormat>화면 슬라이드 쇼(4:3)</PresentationFormat>
  <Paragraphs>119</Paragraphs>
  <Slides>4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4</vt:i4>
      </vt:variant>
    </vt:vector>
  </HeadingPairs>
  <TitlesOfParts>
    <vt:vector size="38" baseType="lpstr">
      <vt:lpstr>Arial</vt:lpstr>
      <vt:lpstr>宋体</vt:lpstr>
      <vt:lpstr>Wingdings</vt:lpstr>
      <vt:lpstr>Gulim</vt:lpstr>
      <vt:lpstr>현대하모니 L</vt:lpstr>
      <vt:lpstr>Gungsuh</vt:lpstr>
      <vt:lpstr>현대하모니 M</vt:lpstr>
      <vt:lpstr>Malgun Gothic</vt:lpstr>
      <vt:lpstr>微软雅黑</vt:lpstr>
      <vt:lpstr>Arial Unicode MS</vt:lpstr>
      <vt:lpstr>Calibri</vt:lpstr>
      <vt:lpstr>6_기본 디자인</vt:lpstr>
      <vt:lpstr>4_기본 디자인</vt:lpstr>
      <vt:lpstr>5_기본 디자인</vt:lpstr>
      <vt:lpstr>Excel.Sheet.8</vt:lpstr>
      <vt:lpstr>Excel.Sheet.8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Excel.Sheet.12</vt:lpstr>
      <vt:lpstr>Excel.Sheet.8</vt:lpstr>
      <vt:lpstr>Excel.Sheet.12</vt:lpstr>
      <vt:lpstr>Excel.Sheet.12</vt:lpstr>
      <vt:lpstr>Excel.Sheet.12</vt:lpstr>
      <vt:lpstr>Excel.Sheet.12</vt:lpstr>
      <vt:lpstr>PowerPoint 演示文稿</vt:lpstr>
      <vt:lpstr>PowerPoint 演示文稿</vt:lpstr>
      <vt:lpstr>PowerPoint 演示文稿</vt:lpstr>
      <vt:lpstr>PowerPoint 演示文稿</vt:lpstr>
    </vt:vector>
  </TitlesOfParts>
  <Company>Hyundai Motor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Administrator</cp:lastModifiedBy>
  <cp:revision>1291</cp:revision>
  <cp:lastPrinted>2023-12-18T04:54:00Z</cp:lastPrinted>
  <dcterms:created xsi:type="dcterms:W3CDTF">2014-01-06T06:18:00Z</dcterms:created>
  <dcterms:modified xsi:type="dcterms:W3CDTF">2024-01-25T08:31:36Z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497BF95DF1DA4FDF8B4D83941BA581CB_13</vt:lpwstr>
  </property>
  <property fmtid="{D5CDD505-2E9C-101B-9397-08002B2CF9AE}" pid="3" name="KSOProductBuildVer">
    <vt:lpwstr>2052-12.1.0.15712</vt:lpwstr>
  </property>
</Properties>
</file>